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9" r:id="rId25"/>
    <p:sldId id="280" r:id="rId26"/>
    <p:sldId id="282" r:id="rId27"/>
    <p:sldId id="279" r:id="rId28"/>
    <p:sldId id="281" r:id="rId29"/>
    <p:sldId id="283" r:id="rId30"/>
    <p:sldId id="285" r:id="rId31"/>
    <p:sldId id="286" r:id="rId32"/>
    <p:sldId id="284" r:id="rId33"/>
    <p:sldId id="287" r:id="rId34"/>
    <p:sldId id="289" r:id="rId35"/>
    <p:sldId id="290" r:id="rId36"/>
    <p:sldId id="297" r:id="rId37"/>
    <p:sldId id="291" r:id="rId38"/>
    <p:sldId id="292" r:id="rId39"/>
    <p:sldId id="293" r:id="rId40"/>
    <p:sldId id="294" r:id="rId41"/>
    <p:sldId id="298" r:id="rId42"/>
    <p:sldId id="295" r:id="rId43"/>
    <p:sldId id="28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4294D6-9E5F-4CD4-9A01-6D05CB219B5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99"/>
            <p14:sldId id="280"/>
            <p14:sldId id="282"/>
            <p14:sldId id="279"/>
            <p14:sldId id="281"/>
            <p14:sldId id="283"/>
            <p14:sldId id="285"/>
            <p14:sldId id="286"/>
            <p14:sldId id="284"/>
            <p14:sldId id="287"/>
            <p14:sldId id="289"/>
            <p14:sldId id="290"/>
            <p14:sldId id="297"/>
            <p14:sldId id="291"/>
            <p14:sldId id="292"/>
            <p14:sldId id="293"/>
            <p14:sldId id="294"/>
            <p14:sldId id="298"/>
            <p14:sldId id="295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86" d="100"/>
          <a:sy n="86" d="100"/>
        </p:scale>
        <p:origin x="840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2019 Revenue</a:t>
            </a:r>
            <a:r>
              <a:rPr lang="en-US" sz="2400" b="1" i="0" baseline="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Target : P17.12 Billion</a:t>
            </a:r>
            <a:endParaRPr lang="en-US" sz="2400" b="1" i="0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A8-CA45-BEFC-BB90D200DA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A8-CA45-BEFC-BB90D200DA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A8-CA45-BEFC-BB90D200DA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A8-CA45-BEFC-BB90D200DA1F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0.71</c:v>
                </c:pt>
                <c:pt idx="1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A8-CA45-BEFC-BB90D200D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C0F6-79CB-4518-BA38-DAC1AAE1E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807F0-0A6B-4167-ABD7-6CE8E5CBD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5BB3E-BC00-468F-BA89-6810552F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6CCAE-F78D-4718-AD4F-2B46D882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A1032-8B4D-4DC5-BCE9-9C472495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681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CA88-A680-444D-8603-D9A3F52C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C811-86AD-493D-8C01-5CCD3B7FA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9494F-E180-443F-8106-9395EF25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9E183-F6E7-4304-B2C4-25AC39AE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9E59-7A54-4F25-8795-846DFA9C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5390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9944-C02D-4123-8AE6-83AD1D47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94B8F-3437-4102-A012-446E656E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9816C-46EC-43DD-9492-F5CDC766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CA46C-AFAE-4129-9FD4-9D270484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57F3B-2033-4CF1-9A41-0DF50C9D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8975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4270-4ECA-48FF-AFB5-068024A07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9B1E-6B15-42E4-A765-A7AC4822B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E7E00-E9BD-4E40-8549-4EB0243FB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1B5A5-FA85-4947-8712-6EF2912A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86BFB-2D8D-4AE0-B3D7-B9187488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573F2-AB16-46E4-9285-BCB53D72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7772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ADBC2-C6FF-426B-9623-7291E21C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DFD71-9047-4D03-AF16-95F066F4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614F9-D28D-43B1-8210-2890A7579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07CB7-FEFC-4C26-86BE-C8509B529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D4C98-E498-4331-8656-7A9352A3F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BA3038-792F-47C2-9C77-FE7E88CB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78945-A8DE-46B5-BD6D-F8411431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6FAF99-0A81-47CC-898A-DADC5598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8672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9BAF-55CD-463B-BE0E-67A1D3AB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69BAF-FD61-4A69-AF63-F23159AF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EF4D3-DA31-49C1-AD73-A8043D4A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4CDE5-BD55-4885-A465-A00A78E7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5439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6C424-D7DA-4D28-AD79-04257519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7DC4A8-3AF6-435F-98D1-C8856523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8E38C-E5B6-4BB3-991F-CD7FA3D5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3218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F56C4C-E178-455E-ADC4-DEC334740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9794" y="-4572000"/>
            <a:ext cx="12002412" cy="1600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75BD6-6CEA-4573-BE39-34AECE513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08864"/>
            <a:ext cx="12380972" cy="6652265"/>
          </a:xfrm>
          <a:prstGeom prst="rect">
            <a:avLst/>
          </a:prstGeom>
        </p:spPr>
      </p:pic>
      <p:pic>
        <p:nvPicPr>
          <p:cNvPr id="13" name="Picture 12" descr="A picture containing monitor&#10;&#10;Description automatically generated">
            <a:extLst>
              <a:ext uri="{FF2B5EF4-FFF2-40B4-BE49-F238E27FC236}">
                <a16:creationId xmlns:a16="http://schemas.microsoft.com/office/drawing/2014/main" id="{8E9376E9-3412-41CA-AF20-0D27670790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71" y="5792729"/>
            <a:ext cx="10477836" cy="1093234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70C5EF70-7EE7-4472-AAF1-B3B1F64E36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946" y="5322612"/>
            <a:ext cx="1375703" cy="13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D814F-7078-4C38-A29A-CB1DA952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87AF4-0B88-458A-8C1E-405AE2D85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24BC1-D0B0-4747-BB6D-0DFF6E47F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FE41E-7A2B-4DFA-A6CA-84E83A4463EA}" type="datetimeFigureOut">
              <a:rPr lang="en-PH" smtClean="0"/>
              <a:t>11/07/2019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E4476-A14F-4BB2-8271-893103257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45267-33D8-42A6-8568-ABE89EF89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EF496-DC03-4FF9-9007-4BB7CE4B098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904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91C7CBA0-B87C-498F-AAD1-F3FBCECCF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31" y="453734"/>
            <a:ext cx="1430538" cy="14305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3570B9-DA2C-462F-8B06-6D46C6AD52C8}"/>
              </a:ext>
            </a:extLst>
          </p:cNvPr>
          <p:cNvSpPr txBox="1"/>
          <p:nvPr/>
        </p:nvSpPr>
        <p:spPr>
          <a:xfrm>
            <a:off x="0" y="2298604"/>
            <a:ext cx="12192000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 ExtraBold" pitchFamily="2" charset="77"/>
              </a:rPr>
              <a:t>Makati 2025: Fast-Tracking Progress</a:t>
            </a:r>
          </a:p>
          <a:p>
            <a:pPr algn="ctr"/>
            <a:endParaRPr lang="en-PH" sz="3200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algn="ctr"/>
            <a:r>
              <a:rPr lang="en-PH" sz="3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Hon. Mar-Len Abigail S. </a:t>
            </a:r>
            <a:r>
              <a:rPr lang="en-PH" sz="32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Binay</a:t>
            </a:r>
            <a:endParaRPr lang="en-PH" sz="3200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7DEA13-BA16-490E-85FF-9799E4AFC5FC}"/>
              </a:ext>
            </a:extLst>
          </p:cNvPr>
          <p:cNvSpPr txBox="1"/>
          <p:nvPr/>
        </p:nvSpPr>
        <p:spPr>
          <a:xfrm>
            <a:off x="3370734" y="4405707"/>
            <a:ext cx="5450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20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Rotary Club of Manila Luncheon Meeting</a:t>
            </a:r>
          </a:p>
          <a:p>
            <a:pPr algn="ctr"/>
            <a:r>
              <a:rPr lang="en-PH" sz="20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July 11, 2019</a:t>
            </a:r>
          </a:p>
          <a:p>
            <a:pPr algn="ctr"/>
            <a:r>
              <a:rPr lang="en-PH" sz="20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New World Hotel, Makati City</a:t>
            </a:r>
          </a:p>
        </p:txBody>
      </p:sp>
    </p:spTree>
    <p:extLst>
      <p:ext uri="{BB962C8B-B14F-4D97-AF65-F5344CB8AC3E}">
        <p14:creationId xmlns:p14="http://schemas.microsoft.com/office/powerpoint/2010/main" val="3273043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09344E-5B94-4462-8F14-B00CF51E5666}"/>
              </a:ext>
            </a:extLst>
          </p:cNvPr>
          <p:cNvSpPr txBox="1"/>
          <p:nvPr/>
        </p:nvSpPr>
        <p:spPr>
          <a:xfrm>
            <a:off x="158060" y="2367563"/>
            <a:ext cx="541369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DILG Seal of</a:t>
            </a:r>
          </a:p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Good Financial Housekeeping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54" y="463723"/>
            <a:ext cx="4568288" cy="55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CFFE277-AE29-427F-85E1-FEC63B0F4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r="52683"/>
          <a:stretch/>
        </p:blipFill>
        <p:spPr>
          <a:xfrm rot="16200000">
            <a:off x="4236139" y="964145"/>
            <a:ext cx="3719720" cy="5820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5B559C-3FBD-472B-A14B-1D2A01331BB5}"/>
              </a:ext>
            </a:extLst>
          </p:cNvPr>
          <p:cNvSpPr txBox="1"/>
          <p:nvPr/>
        </p:nvSpPr>
        <p:spPr>
          <a:xfrm>
            <a:off x="687907" y="537599"/>
            <a:ext cx="1081618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Champion City in the Best in </a:t>
            </a:r>
            <a:r>
              <a:rPr lang="en-PH" sz="36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eGov</a:t>
            </a:r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Digital Financial Empowerment Category</a:t>
            </a:r>
          </a:p>
        </p:txBody>
      </p:sp>
    </p:spTree>
    <p:extLst>
      <p:ext uri="{BB962C8B-B14F-4D97-AF65-F5344CB8AC3E}">
        <p14:creationId xmlns:p14="http://schemas.microsoft.com/office/powerpoint/2010/main" val="258105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CF1AE8-0ED3-4EC6-9B57-DF94B31ABE28}"/>
              </a:ext>
            </a:extLst>
          </p:cNvPr>
          <p:cNvSpPr txBox="1"/>
          <p:nvPr/>
        </p:nvSpPr>
        <p:spPr>
          <a:xfrm>
            <a:off x="491132" y="449862"/>
            <a:ext cx="108161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Special Achievement in GIS Award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99DCE34-8A79-40AB-9754-AC9B461DD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02" y="1330304"/>
            <a:ext cx="5826596" cy="4369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F3547-2AF7-324D-AA56-58B5081DD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7" y="1330304"/>
            <a:ext cx="9491240" cy="43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F9827B3D-DE79-44E2-8B43-778E3F8B1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23" y="1257127"/>
            <a:ext cx="7707390" cy="434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A58B3-E962-4F4C-839B-A46A7860517B}"/>
              </a:ext>
            </a:extLst>
          </p:cNvPr>
          <p:cNvSpPr txBox="1"/>
          <p:nvPr/>
        </p:nvSpPr>
        <p:spPr>
          <a:xfrm>
            <a:off x="537432" y="359979"/>
            <a:ext cx="108161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e-BPLS</a:t>
            </a:r>
          </a:p>
        </p:txBody>
      </p:sp>
    </p:spTree>
    <p:extLst>
      <p:ext uri="{BB962C8B-B14F-4D97-AF65-F5344CB8AC3E}">
        <p14:creationId xmlns:p14="http://schemas.microsoft.com/office/powerpoint/2010/main" val="88601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956BAD2-4ACB-40B5-9395-0291AF5AE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24" y="1299972"/>
            <a:ext cx="7570351" cy="4258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CE79A-2B80-499A-847C-4546D20FBF60}"/>
              </a:ext>
            </a:extLst>
          </p:cNvPr>
          <p:cNvSpPr txBox="1"/>
          <p:nvPr/>
        </p:nvSpPr>
        <p:spPr>
          <a:xfrm>
            <a:off x="687907" y="395201"/>
            <a:ext cx="108161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PPP-led Initiatives</a:t>
            </a:r>
          </a:p>
        </p:txBody>
      </p:sp>
    </p:spTree>
    <p:extLst>
      <p:ext uri="{BB962C8B-B14F-4D97-AF65-F5344CB8AC3E}">
        <p14:creationId xmlns:p14="http://schemas.microsoft.com/office/powerpoint/2010/main" val="493052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BB496B-861F-4BBA-98E4-1E877DD7AFA3}"/>
              </a:ext>
            </a:extLst>
          </p:cNvPr>
          <p:cNvSpPr txBox="1"/>
          <p:nvPr/>
        </p:nvSpPr>
        <p:spPr>
          <a:xfrm>
            <a:off x="0" y="511314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75,000 </a:t>
            </a:r>
            <a:r>
              <a:rPr lang="en-PH" sz="40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Makatizen</a:t>
            </a:r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Cards Distributed</a:t>
            </a:r>
          </a:p>
        </p:txBody>
      </p:sp>
      <p:pic>
        <p:nvPicPr>
          <p:cNvPr id="11" name="Picture 10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F85A1050-6B72-44C5-AFC2-4D6D88CE5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31" y="1434718"/>
            <a:ext cx="3114135" cy="4204082"/>
          </a:xfrm>
          <a:prstGeom prst="rect">
            <a:avLst/>
          </a:prstGeom>
        </p:spPr>
      </p:pic>
      <p:pic>
        <p:nvPicPr>
          <p:cNvPr id="13" name="Picture 12" descr="A picture containing person, man, indoor&#10;&#10;Description automatically generated">
            <a:extLst>
              <a:ext uri="{FF2B5EF4-FFF2-40B4-BE49-F238E27FC236}">
                <a16:creationId xmlns:a16="http://schemas.microsoft.com/office/drawing/2014/main" id="{C3BD844B-62DF-4EF9-BC86-A9C4AE0DD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3"/>
          <a:stretch/>
        </p:blipFill>
        <p:spPr>
          <a:xfrm>
            <a:off x="5257471" y="1434718"/>
            <a:ext cx="4596615" cy="42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FF336-BC49-47F8-BF67-76A6D91241B8}"/>
              </a:ext>
            </a:extLst>
          </p:cNvPr>
          <p:cNvSpPr txBox="1"/>
          <p:nvPr/>
        </p:nvSpPr>
        <p:spPr>
          <a:xfrm>
            <a:off x="0" y="38675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Over 5,000 Users of </a:t>
            </a:r>
            <a:r>
              <a:rPr lang="en-PH" sz="40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Makatizen</a:t>
            </a:r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App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05" y="1370740"/>
            <a:ext cx="3002990" cy="451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2B044E-E361-4F19-83BF-16FA6827B52A}"/>
              </a:ext>
            </a:extLst>
          </p:cNvPr>
          <p:cNvSpPr txBox="1"/>
          <p:nvPr/>
        </p:nvSpPr>
        <p:spPr>
          <a:xfrm>
            <a:off x="1802968" y="378964"/>
            <a:ext cx="858606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Makati Public </a:t>
            </a:r>
            <a:r>
              <a:rPr lang="en-PH" sz="40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WiFi</a:t>
            </a:r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D958D-B9AA-4DE7-9575-9E9F54C12DE1}"/>
              </a:ext>
            </a:extLst>
          </p:cNvPr>
          <p:cNvSpPr txBox="1"/>
          <p:nvPr/>
        </p:nvSpPr>
        <p:spPr>
          <a:xfrm>
            <a:off x="175553" y="1321127"/>
            <a:ext cx="490263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Phase 1:</a:t>
            </a:r>
          </a:p>
          <a:p>
            <a:pPr algn="ctr"/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100% Complete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84D72-A33A-457C-BCFB-41FB61A533EA}"/>
              </a:ext>
            </a:extLst>
          </p:cNvPr>
          <p:cNvSpPr txBox="1"/>
          <p:nvPr/>
        </p:nvSpPr>
        <p:spPr>
          <a:xfrm>
            <a:off x="1326745" y="2233344"/>
            <a:ext cx="2910545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Poblacion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Cembo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East </a:t>
            </a: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Rembo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Guadalupe Viejo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Guadalupe Nuevo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Olympia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Pembo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Pinagkaisahan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Valenzuela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West </a:t>
            </a: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Rembo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F0BBD-AFC8-43E3-AAC1-5928DA645E1B}"/>
              </a:ext>
            </a:extLst>
          </p:cNvPr>
          <p:cNvSpPr txBox="1"/>
          <p:nvPr/>
        </p:nvSpPr>
        <p:spPr>
          <a:xfrm>
            <a:off x="6429029" y="1346137"/>
            <a:ext cx="490263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Phase 2:</a:t>
            </a:r>
          </a:p>
          <a:p>
            <a:pPr algn="ctr"/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99.36% Complete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B1BAD-7F64-4B4E-B7CB-B1ACCB9F585B}"/>
              </a:ext>
            </a:extLst>
          </p:cNvPr>
          <p:cNvSpPr txBox="1"/>
          <p:nvPr/>
        </p:nvSpPr>
        <p:spPr>
          <a:xfrm>
            <a:off x="6429029" y="2219633"/>
            <a:ext cx="5255750" cy="4801314"/>
          </a:xfrm>
          <a:prstGeom prst="rect">
            <a:avLst/>
          </a:prstGeom>
          <a:noFill/>
        </p:spPr>
        <p:txBody>
          <a:bodyPr wrap="square" numCol="2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Kasilawan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Carmona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South </a:t>
            </a: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Cembo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Pitogo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Singkamas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La Paz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Sta. Cruz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San Antonio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San Isidro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Bangkal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Palanan</a:t>
            </a: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Rizal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Tejeros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Pio del </a:t>
            </a:r>
            <a:r>
              <a:rPr lang="en-PH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Pilar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19FA2F-A15A-40BD-96EC-CC0EA3E86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77" y="-455844"/>
            <a:ext cx="2377502" cy="23775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9429E4-D6C2-4FB4-B9EC-B7548C95E6E0}"/>
              </a:ext>
            </a:extLst>
          </p:cNvPr>
          <p:cNvCxnSpPr/>
          <p:nvPr/>
        </p:nvCxnSpPr>
        <p:spPr>
          <a:xfrm>
            <a:off x="5508172" y="2152124"/>
            <a:ext cx="0" cy="28520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11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45C361-5B31-494C-8A3A-9681329610C6}"/>
              </a:ext>
            </a:extLst>
          </p:cNvPr>
          <p:cNvSpPr txBox="1"/>
          <p:nvPr/>
        </p:nvSpPr>
        <p:spPr>
          <a:xfrm>
            <a:off x="1026054" y="2694284"/>
            <a:ext cx="108161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New Programs, Expanded Benefits</a:t>
            </a:r>
          </a:p>
        </p:txBody>
      </p:sp>
    </p:spTree>
    <p:extLst>
      <p:ext uri="{BB962C8B-B14F-4D97-AF65-F5344CB8AC3E}">
        <p14:creationId xmlns:p14="http://schemas.microsoft.com/office/powerpoint/2010/main" val="4127359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F5BF9-3265-40AD-8926-71418E789174}"/>
              </a:ext>
            </a:extLst>
          </p:cNvPr>
          <p:cNvSpPr txBox="1"/>
          <p:nvPr/>
        </p:nvSpPr>
        <p:spPr>
          <a:xfrm>
            <a:off x="687907" y="661788"/>
            <a:ext cx="108161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Cutting Edge and Relevant Education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3FA0E1-D747-4161-B453-CCBEE6A26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69" y="1788932"/>
            <a:ext cx="1903124" cy="2854444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B0A647-15FD-49E3-8A10-CD984F135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8"/>
          <a:stretch/>
        </p:blipFill>
        <p:spPr>
          <a:xfrm>
            <a:off x="5536817" y="1788932"/>
            <a:ext cx="2834130" cy="28544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8C11F3-A92C-4A9A-9EE1-3D1B932AD353}"/>
              </a:ext>
            </a:extLst>
          </p:cNvPr>
          <p:cNvSpPr txBox="1"/>
          <p:nvPr/>
        </p:nvSpPr>
        <p:spPr>
          <a:xfrm>
            <a:off x="812492" y="4692361"/>
            <a:ext cx="200348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2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Air </a:t>
            </a:r>
            <a:r>
              <a:rPr lang="en-PH" sz="20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Binay</a:t>
            </a:r>
            <a:r>
              <a:rPr lang="en-PH" sz="2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2.0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74E47-D96E-45D1-AB29-8482E5A77C78}"/>
              </a:ext>
            </a:extLst>
          </p:cNvPr>
          <p:cNvSpPr txBox="1"/>
          <p:nvPr/>
        </p:nvSpPr>
        <p:spPr>
          <a:xfrm>
            <a:off x="3261625" y="4692361"/>
            <a:ext cx="200348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2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Rain Gears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A74B51-4624-47F0-99E2-A575F9B092A2}"/>
              </a:ext>
            </a:extLst>
          </p:cNvPr>
          <p:cNvSpPr txBox="1"/>
          <p:nvPr/>
        </p:nvSpPr>
        <p:spPr>
          <a:xfrm>
            <a:off x="5920773" y="4679089"/>
            <a:ext cx="200348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2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Hygiene Kits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1DD177-5B39-4934-92B6-643430F34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8"/>
          <a:stretch/>
        </p:blipFill>
        <p:spPr>
          <a:xfrm>
            <a:off x="8577342" y="1756274"/>
            <a:ext cx="3134258" cy="28544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1C8C6B-EFBD-4D8D-88CD-231309B0A2C0}"/>
              </a:ext>
            </a:extLst>
          </p:cNvPr>
          <p:cNvSpPr txBox="1"/>
          <p:nvPr/>
        </p:nvSpPr>
        <p:spPr>
          <a:xfrm>
            <a:off x="8577342" y="4676032"/>
            <a:ext cx="313167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2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Emergency Go Bags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EA760F-C000-4A3E-A3E2-2193209D8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0"/>
          <a:stretch/>
        </p:blipFill>
        <p:spPr>
          <a:xfrm>
            <a:off x="538193" y="1788932"/>
            <a:ext cx="2617394" cy="28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4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36" y="461848"/>
            <a:ext cx="7941273" cy="52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0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AA75CED-3DFB-4C0F-8E01-16F367288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8" y="1687039"/>
            <a:ext cx="4959314" cy="3306209"/>
          </a:xfrm>
          <a:prstGeom prst="rect">
            <a:avLst/>
          </a:prstGeom>
        </p:spPr>
      </p:pic>
      <p:pic>
        <p:nvPicPr>
          <p:cNvPr id="9" name="Picture 8" descr="A picture containing tree, outdoor, person, building&#10;&#10;Description automatically generated">
            <a:extLst>
              <a:ext uri="{FF2B5EF4-FFF2-40B4-BE49-F238E27FC236}">
                <a16:creationId xmlns:a16="http://schemas.microsoft.com/office/drawing/2014/main" id="{71C52008-8D60-4ED5-8513-213DD7A52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7039"/>
            <a:ext cx="4958938" cy="3306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4615AD-8D84-4F93-99B9-8431DE69D751}"/>
              </a:ext>
            </a:extLst>
          </p:cNvPr>
          <p:cNvSpPr txBox="1"/>
          <p:nvPr/>
        </p:nvSpPr>
        <p:spPr>
          <a:xfrm>
            <a:off x="687907" y="645702"/>
            <a:ext cx="108161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Free Educational Trips</a:t>
            </a:r>
          </a:p>
        </p:txBody>
      </p:sp>
    </p:spTree>
    <p:extLst>
      <p:ext uri="{BB962C8B-B14F-4D97-AF65-F5344CB8AC3E}">
        <p14:creationId xmlns:p14="http://schemas.microsoft.com/office/powerpoint/2010/main" val="864140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court&#10;&#10;Description automatically generated">
            <a:extLst>
              <a:ext uri="{FF2B5EF4-FFF2-40B4-BE49-F238E27FC236}">
                <a16:creationId xmlns:a16="http://schemas.microsoft.com/office/drawing/2014/main" id="{4FC1D800-EC4C-4F12-BCA7-43B3062FB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1" y="1451883"/>
            <a:ext cx="9974717" cy="3613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BBAF38-6DCC-48F2-9331-9622374A2A04}"/>
              </a:ext>
            </a:extLst>
          </p:cNvPr>
          <p:cNvSpPr txBox="1"/>
          <p:nvPr/>
        </p:nvSpPr>
        <p:spPr>
          <a:xfrm>
            <a:off x="802207" y="449759"/>
            <a:ext cx="108161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Tutorials for Math Proficiency </a:t>
            </a:r>
          </a:p>
        </p:txBody>
      </p:sp>
    </p:spTree>
    <p:extLst>
      <p:ext uri="{BB962C8B-B14F-4D97-AF65-F5344CB8AC3E}">
        <p14:creationId xmlns:p14="http://schemas.microsoft.com/office/powerpoint/2010/main" val="288087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3241C1B0-E409-4D64-BB26-568371FE6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25" y="1562102"/>
            <a:ext cx="4980215" cy="3320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C03248-A7E6-4329-9E05-8D64D6C356D7}"/>
              </a:ext>
            </a:extLst>
          </p:cNvPr>
          <p:cNvSpPr txBox="1"/>
          <p:nvPr/>
        </p:nvSpPr>
        <p:spPr>
          <a:xfrm>
            <a:off x="687907" y="515073"/>
            <a:ext cx="108161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Daily Nutritious Meals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3621" r="1862" b="4383"/>
          <a:stretch/>
        </p:blipFill>
        <p:spPr>
          <a:xfrm>
            <a:off x="479359" y="1578430"/>
            <a:ext cx="5788968" cy="3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17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40A50-9161-4427-9EE2-4BD195B1AF4A}"/>
              </a:ext>
            </a:extLst>
          </p:cNvPr>
          <p:cNvSpPr txBox="1"/>
          <p:nvPr/>
        </p:nvSpPr>
        <p:spPr>
          <a:xfrm>
            <a:off x="1666568" y="472090"/>
            <a:ext cx="8858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80,000 Yellow Card Holders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7AFB2-89DF-4777-BFF8-1DE564BF2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29" y="1597773"/>
            <a:ext cx="3020786" cy="4027714"/>
          </a:xfrm>
          <a:prstGeom prst="rect">
            <a:avLst/>
          </a:prstGeom>
        </p:spPr>
      </p:pic>
      <p:pic>
        <p:nvPicPr>
          <p:cNvPr id="6" name="Picture 5" descr="A picture containing person, indoor, sitting, wall&#10;&#10;Description automatically generated">
            <a:extLst>
              <a:ext uri="{FF2B5EF4-FFF2-40B4-BE49-F238E27FC236}">
                <a16:creationId xmlns:a16="http://schemas.microsoft.com/office/drawing/2014/main" id="{404727FB-E762-42FE-BF18-2C212655C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97773"/>
            <a:ext cx="2685143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40A50-9161-4427-9EE2-4BD195B1AF4A}"/>
              </a:ext>
            </a:extLst>
          </p:cNvPr>
          <p:cNvSpPr txBox="1"/>
          <p:nvPr/>
        </p:nvSpPr>
        <p:spPr>
          <a:xfrm>
            <a:off x="1666568" y="580403"/>
            <a:ext cx="8858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Ospital</a:t>
            </a:r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</a:t>
            </a:r>
            <a:r>
              <a:rPr lang="en-PH" sz="44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ng</a:t>
            </a:r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Makati Eye </a:t>
            </a:r>
            <a:r>
              <a:rPr lang="en-PH" sz="44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Center</a:t>
            </a:r>
            <a:endParaRPr lang="en-PH" sz="4400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69" y="1539822"/>
            <a:ext cx="6656261" cy="42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3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659AAC-559E-42A8-81FD-6949ABC73CBC}"/>
              </a:ext>
            </a:extLst>
          </p:cNvPr>
          <p:cNvSpPr txBox="1"/>
          <p:nvPr/>
        </p:nvSpPr>
        <p:spPr>
          <a:xfrm>
            <a:off x="1666568" y="568342"/>
            <a:ext cx="8858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Hospice Care Program</a:t>
            </a: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65367F7B-9D0F-4EBC-8540-611DEB604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4858"/>
          <a:stretch/>
        </p:blipFill>
        <p:spPr>
          <a:xfrm>
            <a:off x="2551129" y="1582175"/>
            <a:ext cx="7089742" cy="39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7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182AFEF-9B04-4361-9C04-27478771AF8F}"/>
              </a:ext>
            </a:extLst>
          </p:cNvPr>
          <p:cNvSpPr txBox="1"/>
          <p:nvPr/>
        </p:nvSpPr>
        <p:spPr>
          <a:xfrm>
            <a:off x="0" y="511049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MOA with Makati Medical Center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7" b="17062"/>
          <a:stretch/>
        </p:blipFill>
        <p:spPr>
          <a:xfrm>
            <a:off x="2021306" y="1604497"/>
            <a:ext cx="8149389" cy="37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67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62BF6C-2344-4BE2-84DF-98424FCD3073}"/>
              </a:ext>
            </a:extLst>
          </p:cNvPr>
          <p:cNvSpPr txBox="1"/>
          <p:nvPr/>
        </p:nvSpPr>
        <p:spPr>
          <a:xfrm>
            <a:off x="1666568" y="584385"/>
            <a:ext cx="8858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Unli</a:t>
            </a:r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-Dialysis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9" y="1716506"/>
            <a:ext cx="5481979" cy="3319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35" y="1716506"/>
            <a:ext cx="4980376" cy="33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31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7DC667B5-FAE1-43B4-A546-5D34E6402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454150"/>
            <a:ext cx="6731000" cy="425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F4E565-5B22-40D6-8771-3737D2B7824B}"/>
              </a:ext>
            </a:extLst>
          </p:cNvPr>
          <p:cNvSpPr txBox="1"/>
          <p:nvPr/>
        </p:nvSpPr>
        <p:spPr>
          <a:xfrm>
            <a:off x="1666568" y="472090"/>
            <a:ext cx="8858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New </a:t>
            </a:r>
            <a:r>
              <a:rPr lang="en-PH" sz="44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Ospital</a:t>
            </a:r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 ng Makati</a:t>
            </a:r>
          </a:p>
        </p:txBody>
      </p:sp>
    </p:spTree>
    <p:extLst>
      <p:ext uri="{BB962C8B-B14F-4D97-AF65-F5344CB8AC3E}">
        <p14:creationId xmlns:p14="http://schemas.microsoft.com/office/powerpoint/2010/main" val="1443275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3B64BBCF-EA5A-4088-93B1-08FC997EF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23"/>
          <a:stretch/>
        </p:blipFill>
        <p:spPr>
          <a:xfrm>
            <a:off x="7721863" y="200113"/>
            <a:ext cx="2857899" cy="1626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D5BC7-00DA-40F7-8261-F48AA0D6E2CD}"/>
              </a:ext>
            </a:extLst>
          </p:cNvPr>
          <p:cNvSpPr txBox="1"/>
          <p:nvPr/>
        </p:nvSpPr>
        <p:spPr>
          <a:xfrm>
            <a:off x="4721381" y="1826343"/>
            <a:ext cx="88588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Urgent Care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B42D4-F11D-444E-8D41-DCDE7E90D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1" r="47260"/>
          <a:stretch/>
        </p:blipFill>
        <p:spPr>
          <a:xfrm>
            <a:off x="406030" y="774193"/>
            <a:ext cx="7604967" cy="493493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54863" y="1977645"/>
            <a:ext cx="960877" cy="960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99" y="1903329"/>
            <a:ext cx="1138691" cy="11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44D300-18F9-470D-ABEB-F31E573E05FB}"/>
              </a:ext>
            </a:extLst>
          </p:cNvPr>
          <p:cNvSpPr txBox="1"/>
          <p:nvPr/>
        </p:nvSpPr>
        <p:spPr>
          <a:xfrm>
            <a:off x="896160" y="2705725"/>
            <a:ext cx="1039967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Major Achievements</a:t>
            </a:r>
          </a:p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and Plans for a Smart Makati</a:t>
            </a:r>
          </a:p>
        </p:txBody>
      </p:sp>
    </p:spTree>
    <p:extLst>
      <p:ext uri="{BB962C8B-B14F-4D97-AF65-F5344CB8AC3E}">
        <p14:creationId xmlns:p14="http://schemas.microsoft.com/office/powerpoint/2010/main" val="3049884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uck, road, transport, car&#10;&#10;Description automatically generated">
            <a:extLst>
              <a:ext uri="{FF2B5EF4-FFF2-40B4-BE49-F238E27FC236}">
                <a16:creationId xmlns:a16="http://schemas.microsoft.com/office/drawing/2014/main" id="{FFC6F0AD-3A54-409C-A6D2-0092BFC34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98" y="160125"/>
            <a:ext cx="10339404" cy="613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48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7E02E4-5A80-4AAC-BA5D-7DEE67135125}"/>
              </a:ext>
            </a:extLst>
          </p:cNvPr>
          <p:cNvSpPr txBox="1"/>
          <p:nvPr/>
        </p:nvSpPr>
        <p:spPr>
          <a:xfrm>
            <a:off x="818535" y="2171230"/>
            <a:ext cx="10816186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Makati City</a:t>
            </a:r>
          </a:p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Major Infrastructure Projects</a:t>
            </a:r>
          </a:p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2019-2025</a:t>
            </a:r>
          </a:p>
        </p:txBody>
      </p:sp>
    </p:spTree>
    <p:extLst>
      <p:ext uri="{BB962C8B-B14F-4D97-AF65-F5344CB8AC3E}">
        <p14:creationId xmlns:p14="http://schemas.microsoft.com/office/powerpoint/2010/main" val="3449638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B5CCD-075E-4AE3-8DBC-B1011AEEC7C5}"/>
              </a:ext>
            </a:extLst>
          </p:cNvPr>
          <p:cNvSpPr txBox="1"/>
          <p:nvPr/>
        </p:nvSpPr>
        <p:spPr>
          <a:xfrm>
            <a:off x="687907" y="452747"/>
            <a:ext cx="108161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Digital School</a:t>
            </a:r>
          </a:p>
        </p:txBody>
      </p:sp>
      <p:pic>
        <p:nvPicPr>
          <p:cNvPr id="6" name="Picture 5" descr="A person sitting at a desk in a room&#10;&#10;Description automatically generated">
            <a:extLst>
              <a:ext uri="{FF2B5EF4-FFF2-40B4-BE49-F238E27FC236}">
                <a16:creationId xmlns:a16="http://schemas.microsoft.com/office/drawing/2014/main" id="{063A8AD4-D518-4C1B-9F88-CD128F42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70" y="1445168"/>
            <a:ext cx="5546620" cy="3697746"/>
          </a:xfrm>
          <a:prstGeom prst="rect">
            <a:avLst/>
          </a:prstGeom>
        </p:spPr>
      </p:pic>
      <p:pic>
        <p:nvPicPr>
          <p:cNvPr id="10" name="Picture 9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9031C187-C84D-41B6-B1F9-DC84CFC29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1" y="1445168"/>
            <a:ext cx="5546620" cy="36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76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green field&#10;&#10;Description automatically generated">
            <a:extLst>
              <a:ext uri="{FF2B5EF4-FFF2-40B4-BE49-F238E27FC236}">
                <a16:creationId xmlns:a16="http://schemas.microsoft.com/office/drawing/2014/main" id="{5E635CFE-A8F8-4B65-BFC5-33F14C03C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29" y="1741942"/>
            <a:ext cx="9400542" cy="3439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547ED-998D-4166-A444-71C07443C362}"/>
              </a:ext>
            </a:extLst>
          </p:cNvPr>
          <p:cNvSpPr txBox="1"/>
          <p:nvPr/>
        </p:nvSpPr>
        <p:spPr>
          <a:xfrm>
            <a:off x="687907" y="703852"/>
            <a:ext cx="108161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Columbarium</a:t>
            </a:r>
          </a:p>
        </p:txBody>
      </p:sp>
    </p:spTree>
    <p:extLst>
      <p:ext uri="{BB962C8B-B14F-4D97-AF65-F5344CB8AC3E}">
        <p14:creationId xmlns:p14="http://schemas.microsoft.com/office/powerpoint/2010/main" val="2678758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B36AAE-8CDD-4A4E-9E19-E00CD2BDB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36" y="318098"/>
            <a:ext cx="8373494" cy="552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71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B4C27-9CBD-48E7-9340-4013CC30E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8" y="931609"/>
            <a:ext cx="6013966" cy="5083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A9270-C110-4438-9427-D495A961DE60}"/>
              </a:ext>
            </a:extLst>
          </p:cNvPr>
          <p:cNvSpPr txBox="1"/>
          <p:nvPr/>
        </p:nvSpPr>
        <p:spPr>
          <a:xfrm>
            <a:off x="4148835" y="829603"/>
            <a:ext cx="732407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DRRM Makati Building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AF2E0-FA52-42D7-A097-B76D6D5A7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94" y="1587791"/>
            <a:ext cx="5517106" cy="36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97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B3E49-C643-488B-82A7-04188D2DF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2" y="1115122"/>
            <a:ext cx="5874489" cy="4917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CB8674-C23F-465C-854E-AD5F087FE4AF}"/>
              </a:ext>
            </a:extLst>
          </p:cNvPr>
          <p:cNvSpPr txBox="1"/>
          <p:nvPr/>
        </p:nvSpPr>
        <p:spPr>
          <a:xfrm>
            <a:off x="6043961" y="1115122"/>
            <a:ext cx="444114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DRRM Academy</a:t>
            </a:r>
          </a:p>
        </p:txBody>
      </p:sp>
      <p:pic>
        <p:nvPicPr>
          <p:cNvPr id="28" name="Picture 27" descr="A picture containing person, floor, indoor, ground&#10;&#10;Description automatically generated">
            <a:extLst>
              <a:ext uri="{FF2B5EF4-FFF2-40B4-BE49-F238E27FC236}">
                <a16:creationId xmlns:a16="http://schemas.microsoft.com/office/drawing/2014/main" id="{F7C0A332-E7F7-4010-ADF3-965EAEAE0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r="26864"/>
          <a:stretch/>
        </p:blipFill>
        <p:spPr>
          <a:xfrm>
            <a:off x="8742556" y="1867608"/>
            <a:ext cx="2605192" cy="31227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889A2D-732D-4CC5-A8B1-A3D24B3C2C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5528" r="17877" b="5040"/>
          <a:stretch/>
        </p:blipFill>
        <p:spPr>
          <a:xfrm>
            <a:off x="4689024" y="1867609"/>
            <a:ext cx="3679204" cy="312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99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339F71-814B-48BC-B317-21273513A636}"/>
              </a:ext>
            </a:extLst>
          </p:cNvPr>
          <p:cNvSpPr txBox="1"/>
          <p:nvPr/>
        </p:nvSpPr>
        <p:spPr>
          <a:xfrm>
            <a:off x="687907" y="2775309"/>
            <a:ext cx="108161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Transformational Legacy Project</a:t>
            </a:r>
          </a:p>
        </p:txBody>
      </p:sp>
    </p:spTree>
    <p:extLst>
      <p:ext uri="{BB962C8B-B14F-4D97-AF65-F5344CB8AC3E}">
        <p14:creationId xmlns:p14="http://schemas.microsoft.com/office/powerpoint/2010/main" val="1782756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D81DB-327C-43F8-9AB9-C3B67A3CD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5323" y="577371"/>
            <a:ext cx="17690747" cy="5903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C20A8-44EA-4C4A-9968-2254210DF346}"/>
              </a:ext>
            </a:extLst>
          </p:cNvPr>
          <p:cNvSpPr txBox="1"/>
          <p:nvPr/>
        </p:nvSpPr>
        <p:spPr>
          <a:xfrm>
            <a:off x="1" y="466830"/>
            <a:ext cx="1219199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Makati Subway</a:t>
            </a:r>
          </a:p>
        </p:txBody>
      </p:sp>
    </p:spTree>
    <p:extLst>
      <p:ext uri="{BB962C8B-B14F-4D97-AF65-F5344CB8AC3E}">
        <p14:creationId xmlns:p14="http://schemas.microsoft.com/office/powerpoint/2010/main" val="1884422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F0C8E-9CB7-4DAA-943D-070457D6F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06" y="1301587"/>
            <a:ext cx="6674389" cy="4417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0D33B-D6E1-D94B-8C14-07DB597A07B8}"/>
              </a:ext>
            </a:extLst>
          </p:cNvPr>
          <p:cNvSpPr txBox="1"/>
          <p:nvPr/>
        </p:nvSpPr>
        <p:spPr>
          <a:xfrm>
            <a:off x="1" y="464949"/>
            <a:ext cx="1219199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Scale Model of the Makati Subway</a:t>
            </a:r>
          </a:p>
        </p:txBody>
      </p:sp>
    </p:spTree>
    <p:extLst>
      <p:ext uri="{BB962C8B-B14F-4D97-AF65-F5344CB8AC3E}">
        <p14:creationId xmlns:p14="http://schemas.microsoft.com/office/powerpoint/2010/main" val="368846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27AFA-050F-4F18-BD7F-2F2005CEA46D}"/>
              </a:ext>
            </a:extLst>
          </p:cNvPr>
          <p:cNvSpPr txBox="1"/>
          <p:nvPr/>
        </p:nvSpPr>
        <p:spPr>
          <a:xfrm>
            <a:off x="86241" y="2994614"/>
            <a:ext cx="640426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Makati: Digital 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89A9D9-D80B-4A9F-AB28-B0FCC0580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65" y="780584"/>
            <a:ext cx="5370420" cy="519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98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EE090-8D2B-4CCA-A2CD-6EC933E4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01" y="1745574"/>
            <a:ext cx="10880699" cy="3631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34B24-3B80-430B-9FDA-7DC6FC9669BF}"/>
              </a:ext>
            </a:extLst>
          </p:cNvPr>
          <p:cNvSpPr txBox="1"/>
          <p:nvPr/>
        </p:nvSpPr>
        <p:spPr>
          <a:xfrm>
            <a:off x="322673" y="1216946"/>
            <a:ext cx="11546653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10,000 jobs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Traffic decongestion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Increased productivity of workers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Business-stimulating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Sustainable development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Economic stability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Reduced GHG emission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PH" sz="2400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PH" sz="2400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195E9-B5EE-49E6-AD09-1E114D759FB4}"/>
              </a:ext>
            </a:extLst>
          </p:cNvPr>
          <p:cNvSpPr txBox="1"/>
          <p:nvPr/>
        </p:nvSpPr>
        <p:spPr>
          <a:xfrm>
            <a:off x="-359771" y="562741"/>
            <a:ext cx="73151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Makati Subway Benefits</a:t>
            </a:r>
          </a:p>
        </p:txBody>
      </p:sp>
    </p:spTree>
    <p:extLst>
      <p:ext uri="{BB962C8B-B14F-4D97-AF65-F5344CB8AC3E}">
        <p14:creationId xmlns:p14="http://schemas.microsoft.com/office/powerpoint/2010/main" val="3325072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EE090-8D2B-4CCA-A2CD-6EC933E4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01" y="2572604"/>
            <a:ext cx="10880699" cy="3631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34B24-3B80-430B-9FDA-7DC6FC9669BF}"/>
              </a:ext>
            </a:extLst>
          </p:cNvPr>
          <p:cNvSpPr txBox="1"/>
          <p:nvPr/>
        </p:nvSpPr>
        <p:spPr>
          <a:xfrm>
            <a:off x="565546" y="1681985"/>
            <a:ext cx="11060905" cy="13121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PH" sz="28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“Catalyst of inclusive and sustainable economic growth</a:t>
            </a:r>
          </a:p>
          <a:p>
            <a:pPr algn="ctr">
              <a:lnSpc>
                <a:spcPct val="150000"/>
              </a:lnSpc>
            </a:pPr>
            <a:r>
              <a:rPr lang="en-PH" sz="28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and social progress”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88663"/>
            <a:ext cx="12191999" cy="8335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195E9-B5EE-49E6-AD09-1E114D759FB4}"/>
              </a:ext>
            </a:extLst>
          </p:cNvPr>
          <p:cNvSpPr txBox="1"/>
          <p:nvPr/>
        </p:nvSpPr>
        <p:spPr>
          <a:xfrm>
            <a:off x="0" y="334575"/>
            <a:ext cx="1219199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bg1"/>
                </a:solidFill>
                <a:latin typeface="Montserrat" pitchFamily="2" charset="77"/>
              </a:rPr>
              <a:t>Makati Subway :  </a:t>
            </a:r>
            <a:r>
              <a:rPr lang="en-PH" sz="4400" b="1" dirty="0">
                <a:solidFill>
                  <a:schemeClr val="accent5">
                    <a:lumMod val="50000"/>
                  </a:schemeClr>
                </a:solidFill>
                <a:latin typeface="Montserrat" pitchFamily="2" charset="77"/>
              </a:rPr>
              <a:t>Game-changer</a:t>
            </a:r>
          </a:p>
        </p:txBody>
      </p:sp>
    </p:spTree>
    <p:extLst>
      <p:ext uri="{BB962C8B-B14F-4D97-AF65-F5344CB8AC3E}">
        <p14:creationId xmlns:p14="http://schemas.microsoft.com/office/powerpoint/2010/main" val="3725202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3" y="656154"/>
            <a:ext cx="11024606" cy="449023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C7147B-531C-48BC-A84D-FDBF36D79BC7}"/>
              </a:ext>
            </a:extLst>
          </p:cNvPr>
          <p:cNvSpPr txBox="1"/>
          <p:nvPr/>
        </p:nvSpPr>
        <p:spPr>
          <a:xfrm>
            <a:off x="240952" y="639825"/>
            <a:ext cx="1146433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  <a:t>First ‘Smart City’ in the Philippines</a:t>
            </a:r>
          </a:p>
        </p:txBody>
      </p:sp>
    </p:spTree>
    <p:extLst>
      <p:ext uri="{BB962C8B-B14F-4D97-AF65-F5344CB8AC3E}">
        <p14:creationId xmlns:p14="http://schemas.microsoft.com/office/powerpoint/2010/main" val="4138086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9E579D-DA75-4E25-A3F2-79CE4E1514A6}"/>
              </a:ext>
            </a:extLst>
          </p:cNvPr>
          <p:cNvSpPr txBox="1"/>
          <p:nvPr/>
        </p:nvSpPr>
        <p:spPr>
          <a:xfrm>
            <a:off x="506186" y="2193622"/>
            <a:ext cx="9352344" cy="17307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PH" sz="8000" b="1" dirty="0">
                <a:solidFill>
                  <a:schemeClr val="accent5">
                    <a:lumMod val="75000"/>
                  </a:schemeClr>
                </a:solidFill>
                <a:latin typeface="Montserrat ExtraBold" pitchFamily="2" charset="77"/>
              </a:rPr>
              <a:t>  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C3BAA-C4A8-2347-A911-5CE10E9B2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7" y="968979"/>
            <a:ext cx="3495555" cy="49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5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counter&#10;&#10;Description automatically generated">
            <a:extLst>
              <a:ext uri="{FF2B5EF4-FFF2-40B4-BE49-F238E27FC236}">
                <a16:creationId xmlns:a16="http://schemas.microsoft.com/office/drawing/2014/main" id="{73023986-EAAB-465D-90F0-043A37398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98" y="1981959"/>
            <a:ext cx="4598874" cy="3065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9FB88-37B0-439F-83E1-34C92FEF884B}"/>
              </a:ext>
            </a:extLst>
          </p:cNvPr>
          <p:cNvSpPr txBox="1"/>
          <p:nvPr/>
        </p:nvSpPr>
        <p:spPr>
          <a:xfrm>
            <a:off x="0" y="794218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Enhanced Ease of Doing Business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9FB88-37B0-439F-83E1-34C92FEF884B}"/>
              </a:ext>
            </a:extLst>
          </p:cNvPr>
          <p:cNvSpPr txBox="1"/>
          <p:nvPr/>
        </p:nvSpPr>
        <p:spPr>
          <a:xfrm>
            <a:off x="5939040" y="1831488"/>
            <a:ext cx="583276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Business One-Stop Shop (BOSS)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Streamlined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Downloadable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4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Intensified Drive versus Fixers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sz="2400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H" sz="2400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611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9C9FB88-37B0-439F-83E1-34C92FEF884B}"/>
              </a:ext>
            </a:extLst>
          </p:cNvPr>
          <p:cNvSpPr txBox="1"/>
          <p:nvPr/>
        </p:nvSpPr>
        <p:spPr>
          <a:xfrm>
            <a:off x="68885" y="176123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Two-digit increase in revenue collections</a:t>
            </a:r>
          </a:p>
        </p:txBody>
      </p:sp>
      <p:grpSp>
        <p:nvGrpSpPr>
          <p:cNvPr id="1032" name="Group 1031"/>
          <p:cNvGrpSpPr/>
          <p:nvPr/>
        </p:nvGrpSpPr>
        <p:grpSpPr>
          <a:xfrm>
            <a:off x="2659118" y="943811"/>
            <a:ext cx="6591174" cy="4902493"/>
            <a:chOff x="3688866" y="1467649"/>
            <a:chExt cx="5561425" cy="4232351"/>
          </a:xfrm>
        </p:grpSpPr>
        <p:pic>
          <p:nvPicPr>
            <p:cNvPr id="1026" name="Picture 2" descr="Related image">
              <a:extLst>
                <a:ext uri="{FF2B5EF4-FFF2-40B4-BE49-F238E27FC236}">
                  <a16:creationId xmlns:a16="http://schemas.microsoft.com/office/drawing/2014/main" id="{759FDE2F-5BC9-4B9B-A193-8FFF8FBC6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442802" y="892511"/>
              <a:ext cx="4232351" cy="5382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F1B1A8-BCE7-4578-89AB-6C606D78AC53}"/>
                </a:ext>
              </a:extLst>
            </p:cNvPr>
            <p:cNvSpPr/>
            <p:nvPr/>
          </p:nvSpPr>
          <p:spPr>
            <a:xfrm>
              <a:off x="3688867" y="2194228"/>
              <a:ext cx="3066289" cy="5341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957EFD-DA91-42C8-8800-F848E87FADFB}"/>
                </a:ext>
              </a:extLst>
            </p:cNvPr>
            <p:cNvSpPr txBox="1"/>
            <p:nvPr/>
          </p:nvSpPr>
          <p:spPr>
            <a:xfrm>
              <a:off x="3688866" y="2242397"/>
              <a:ext cx="3066289" cy="3985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PH" sz="2400" b="1" dirty="0">
                  <a:solidFill>
                    <a:schemeClr val="bg1"/>
                  </a:solidFill>
                  <a:latin typeface="Montserrat" pitchFamily="2" charset="77"/>
                </a:rPr>
                <a:t>12% increase in 2017 </a:t>
              </a:r>
            </a:p>
          </p:txBody>
        </p:sp>
      </p:grpSp>
      <p:grpSp>
        <p:nvGrpSpPr>
          <p:cNvPr id="1031" name="Group 1030"/>
          <p:cNvGrpSpPr/>
          <p:nvPr/>
        </p:nvGrpSpPr>
        <p:grpSpPr>
          <a:xfrm>
            <a:off x="-1972234" y="-1738359"/>
            <a:ext cx="11048125" cy="7421015"/>
            <a:chOff x="271849" y="-1160816"/>
            <a:chExt cx="8826562" cy="6795506"/>
          </a:xfrm>
        </p:grpSpPr>
        <p:grpSp>
          <p:nvGrpSpPr>
            <p:cNvPr id="1030" name="Group 1029"/>
            <p:cNvGrpSpPr/>
            <p:nvPr/>
          </p:nvGrpSpPr>
          <p:grpSpPr>
            <a:xfrm>
              <a:off x="271849" y="-1160816"/>
              <a:ext cx="8649527" cy="6795506"/>
              <a:chOff x="3119884" y="1467667"/>
              <a:chExt cx="4447657" cy="349430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5234378" y="4753519"/>
                <a:ext cx="71298" cy="204176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21" name="Arc 20"/>
              <p:cNvSpPr/>
              <p:nvPr/>
            </p:nvSpPr>
            <p:spPr>
              <a:xfrm rot="5560102">
                <a:off x="3736113" y="851438"/>
                <a:ext cx="2994007" cy="4226466"/>
              </a:xfrm>
              <a:prstGeom prst="arc">
                <a:avLst>
                  <a:gd name="adj1" fmla="val 16183820"/>
                  <a:gd name="adj2" fmla="val 0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7222426" y="2852296"/>
                <a:ext cx="236531" cy="20390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5399828" y="4694888"/>
                <a:ext cx="64574" cy="262066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5553728" y="4648650"/>
                <a:ext cx="65965" cy="306665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PH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5719400" y="4599517"/>
                <a:ext cx="83924" cy="36245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5902758" y="4550638"/>
                <a:ext cx="78022" cy="41133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6073437" y="4487694"/>
                <a:ext cx="72089" cy="465051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6246041" y="4438925"/>
                <a:ext cx="85987" cy="50946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PH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6419272" y="4369888"/>
                <a:ext cx="86858" cy="583095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6592043" y="4302739"/>
                <a:ext cx="77317" cy="652249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6750407" y="4197927"/>
                <a:ext cx="92646" cy="757061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6941311" y="4033255"/>
                <a:ext cx="88443" cy="91763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PH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7098118" y="3948146"/>
                <a:ext cx="101650" cy="100684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7279883" y="3747716"/>
                <a:ext cx="109848" cy="120727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36B71F9-C4F9-4F33-8522-5220A598FB08}"/>
                  </a:ext>
                </a:extLst>
              </p:cNvPr>
              <p:cNvSpPr/>
              <p:nvPr/>
            </p:nvSpPr>
            <p:spPr>
              <a:xfrm>
                <a:off x="7465195" y="3656695"/>
                <a:ext cx="102346" cy="129829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C9FB88-37B0-439F-83E1-34C92FEF884B}"/>
                </a:ext>
              </a:extLst>
            </p:cNvPr>
            <p:cNvSpPr txBox="1"/>
            <p:nvPr/>
          </p:nvSpPr>
          <p:spPr>
            <a:xfrm>
              <a:off x="7862999" y="4182053"/>
              <a:ext cx="1235412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PH" sz="1600" dirty="0">
                  <a:solidFill>
                    <a:schemeClr val="bg1"/>
                  </a:solidFill>
                  <a:latin typeface="Montserrat SemiBold" panose="00000700000000000000" pitchFamily="2" charset="0"/>
                </a:rPr>
                <a:t>2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ontserrat SemiBold" panose="00000700000000000000" pitchFamily="2" charset="0"/>
                </a:rPr>
                <a:t>0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ontserrat SemiBold" panose="00000700000000000000" pitchFamily="2" charset="0"/>
                </a:rPr>
                <a:t>1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ontserrat SemiBold" panose="00000700000000000000" pitchFamily="2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38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725659435"/>
              </p:ext>
            </p:extLst>
          </p:nvPr>
        </p:nvGraphicFramePr>
        <p:xfrm>
          <a:off x="1976333" y="47582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37869" y="2377517"/>
            <a:ext cx="19046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b="1" dirty="0">
                <a:solidFill>
                  <a:schemeClr val="bg1"/>
                </a:solidFill>
                <a:latin typeface="Montserrat" pitchFamily="2" charset="77"/>
              </a:rPr>
              <a:t>Actual</a:t>
            </a:r>
          </a:p>
          <a:p>
            <a:r>
              <a:rPr lang="en-PH" b="1" dirty="0">
                <a:solidFill>
                  <a:schemeClr val="bg1"/>
                </a:solidFill>
                <a:latin typeface="Montserrat" pitchFamily="2" charset="77"/>
              </a:rPr>
              <a:t>Collection</a:t>
            </a:r>
          </a:p>
          <a:p>
            <a:r>
              <a:rPr lang="en-PH" b="1" dirty="0">
                <a:solidFill>
                  <a:schemeClr val="bg1"/>
                </a:solidFill>
                <a:latin typeface="Montserrat" pitchFamily="2" charset="77"/>
              </a:rPr>
              <a:t>P12.1 Billion</a:t>
            </a:r>
          </a:p>
          <a:p>
            <a:r>
              <a:rPr lang="en-PH" sz="1600" b="1" dirty="0">
                <a:solidFill>
                  <a:schemeClr val="bg1"/>
                </a:solidFill>
                <a:latin typeface="Montserrat" pitchFamily="2" charset="77"/>
              </a:rPr>
              <a:t>(As of May 2019)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1936" y="4145435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b="1" dirty="0">
                <a:solidFill>
                  <a:schemeClr val="bg1"/>
                </a:solidFill>
                <a:latin typeface="Montserrat" pitchFamily="2" charset="77"/>
              </a:rPr>
              <a:t>71% Attained</a:t>
            </a:r>
          </a:p>
        </p:txBody>
      </p:sp>
    </p:spTree>
    <p:extLst>
      <p:ext uri="{BB962C8B-B14F-4D97-AF65-F5344CB8AC3E}">
        <p14:creationId xmlns:p14="http://schemas.microsoft.com/office/powerpoint/2010/main" val="226408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D2C873-0B2A-4922-85A8-95D756C61F28}"/>
              </a:ext>
            </a:extLst>
          </p:cNvPr>
          <p:cNvSpPr txBox="1"/>
          <p:nvPr/>
        </p:nvSpPr>
        <p:spPr>
          <a:xfrm>
            <a:off x="2305529" y="177963"/>
            <a:ext cx="758094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Highest COA Audit Rating</a:t>
            </a:r>
          </a:p>
          <a:p>
            <a:pPr algn="ctr"/>
            <a:r>
              <a:rPr lang="en-PH" sz="36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(2017 and 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693E5-22C6-B74C-8C13-52BC85CAF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28" y="1378292"/>
            <a:ext cx="2817749" cy="4568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6E9C6-CF48-2640-9AF4-C0A71E004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57" y="1378292"/>
            <a:ext cx="4392297" cy="44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89E65-D424-4652-8F9B-EE190EF14047}"/>
              </a:ext>
            </a:extLst>
          </p:cNvPr>
          <p:cNvSpPr txBox="1"/>
          <p:nvPr/>
        </p:nvSpPr>
        <p:spPr>
          <a:xfrm>
            <a:off x="1187441" y="2852846"/>
            <a:ext cx="101972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Richest Local Government 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11" y="679469"/>
            <a:ext cx="2173377" cy="21733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59407" y="3641755"/>
            <a:ext cx="9473184" cy="973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89E65-D424-4652-8F9B-EE190EF14047}"/>
              </a:ext>
            </a:extLst>
          </p:cNvPr>
          <p:cNvSpPr txBox="1"/>
          <p:nvPr/>
        </p:nvSpPr>
        <p:spPr>
          <a:xfrm>
            <a:off x="1" y="3805481"/>
            <a:ext cx="121919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Montserrat" pitchFamily="2" charset="77"/>
              </a:rPr>
              <a:t>P196.57 Billion in Assets</a:t>
            </a:r>
          </a:p>
        </p:txBody>
      </p:sp>
    </p:spTree>
    <p:extLst>
      <p:ext uri="{BB962C8B-B14F-4D97-AF65-F5344CB8AC3E}">
        <p14:creationId xmlns:p14="http://schemas.microsoft.com/office/powerpoint/2010/main" val="3889919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324</Words>
  <Application>Microsoft Macintosh PowerPoint</Application>
  <PresentationFormat>Widescreen</PresentationFormat>
  <Paragraphs>113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Montserrat</vt:lpstr>
      <vt:lpstr>Montserrat ExtraBold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Momshie Tess</dc:creator>
  <cp:lastModifiedBy>Microsoft Office User</cp:lastModifiedBy>
  <cp:revision>92</cp:revision>
  <dcterms:created xsi:type="dcterms:W3CDTF">2019-07-09T07:57:55Z</dcterms:created>
  <dcterms:modified xsi:type="dcterms:W3CDTF">2019-07-11T00:17:49Z</dcterms:modified>
</cp:coreProperties>
</file>